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9"/>
  </p:notesMasterIdLst>
  <p:sldIdLst>
    <p:sldId id="256" r:id="rId2"/>
    <p:sldId id="258" r:id="rId3"/>
    <p:sldId id="293" r:id="rId4"/>
    <p:sldId id="261" r:id="rId5"/>
    <p:sldId id="304" r:id="rId6"/>
    <p:sldId id="332" r:id="rId7"/>
    <p:sldId id="333" r:id="rId8"/>
    <p:sldId id="294" r:id="rId9"/>
    <p:sldId id="287" r:id="rId10"/>
    <p:sldId id="263" r:id="rId11"/>
    <p:sldId id="322" r:id="rId12"/>
    <p:sldId id="326" r:id="rId13"/>
    <p:sldId id="318" r:id="rId14"/>
    <p:sldId id="329" r:id="rId15"/>
    <p:sldId id="297" r:id="rId16"/>
    <p:sldId id="300" r:id="rId17"/>
    <p:sldId id="301" r:id="rId18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0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C08F856D-0487-4964-9B29-51430E574F12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08563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556" tIns="46278" rIns="92556" bIns="4627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0324A171-0208-42C3-AFB0-CEF7B82316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3BE9B-DE1B-4910-B265-AFCF8D6CF7A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782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9800" y="752475"/>
            <a:ext cx="5008563" cy="37560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64150-69F8-49D2-A4FD-21A24F59F0F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933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FF849-04A5-49C1-8900-6B5E8D8A66B0}" type="datetime1">
              <a:rPr lang="ru-RU" smtClean="0"/>
              <a:t>22.04.2024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9858-A57E-4FF5-A017-DCE75558E01E}" type="datetime1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FE40-0A52-4E97-AAC9-12D772695881}" type="datetime1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EE56-6578-4B86-B424-BF18D0EA663F}" type="datetime1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71F6F-939A-4B05-A170-AE57B88281CC}" type="datetime1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5152-387F-426D-908E-2F6909B40D94}" type="datetime1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1EB02-039C-4399-9633-97A7F1990F4C}" type="datetime1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3D80-9A98-4ECB-BB1D-DA73C546FE44}" type="datetime1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470B-C673-463B-878E-369C753CCAAE}" type="datetime1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6A60-CD5C-4FA0-83B4-B72CF6D153E3}" type="datetime1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B3774-D2C7-44CE-98BE-09CDE82B7BEE}" type="datetime1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05E81B-1207-4C6A-BB03-B566DE76AF7D}" type="datetime1">
              <a:rPr lang="ru-RU" smtClean="0"/>
              <a:t>22.04.2024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920880" cy="344840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/>
              <a:t/>
            </a:r>
            <a:br>
              <a:rPr lang="kk-KZ" b="1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sz="5300" b="1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4800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Шымкент қаласының</a:t>
            </a:r>
            <a:r>
              <a:rPr lang="ru-RU" sz="4800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4800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Денсаулық сақтау басқармасының «Ана мен бала» оңалту орталығы </a:t>
            </a:r>
            <a:r>
              <a:rPr lang="kk-KZ" sz="5300" dirty="0" smtClean="0">
                <a:solidFill>
                  <a:schemeClr val="tx2">
                    <a:lumMod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МКҚК</a:t>
            </a:r>
            <a:endParaRPr lang="ru-RU" sz="5300" dirty="0">
              <a:solidFill>
                <a:schemeClr val="tx2">
                  <a:lumMod val="2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7848872" cy="1368152"/>
          </a:xfrm>
        </p:spPr>
        <p:txBody>
          <a:bodyPr>
            <a:normAutofit fontScale="85000" lnSpcReduction="20000"/>
          </a:bodyPr>
          <a:lstStyle/>
          <a:p>
            <a:endParaRPr lang="kk-KZ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kk-KZ" sz="3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kk-KZ" sz="3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kk-KZ" sz="38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kk-KZ" sz="3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 көлемінде жүргізілген                           </a:t>
            </a:r>
          </a:p>
          <a:p>
            <a:pPr algn="ctr"/>
            <a:r>
              <a:rPr lang="kk-KZ" sz="38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іс- шаралар есебі.</a:t>
            </a:r>
            <a:endParaRPr lang="ru-RU" sz="38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8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8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2400" y="714356"/>
            <a:ext cx="8763000" cy="64294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Басымды бағыттар бойынша атқарылған жұмыстар. Аурухананың сапа көрсеткіштері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5DA1A-AEFF-41EB-A434-2725B6972D04}" type="slidenum">
              <a:rPr lang="ru-RU" smtClean="0"/>
              <a:pPr/>
              <a:t>10</a:t>
            </a:fld>
            <a:endParaRPr 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032848"/>
              </p:ext>
            </p:extLst>
          </p:nvPr>
        </p:nvGraphicFramePr>
        <p:xfrm>
          <a:off x="755576" y="1561720"/>
          <a:ext cx="7931224" cy="4588736"/>
        </p:xfrm>
        <a:graphic>
          <a:graphicData uri="http://schemas.openxmlformats.org/drawingml/2006/table">
            <a:tbl>
              <a:tblPr/>
              <a:tblGrid>
                <a:gridCol w="444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3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3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0912">
                  <a:extLst>
                    <a:ext uri="{9D8B030D-6E8A-4147-A177-3AD203B41FA5}">
                      <a16:colId xmlns:a16="http://schemas.microsoft.com/office/drawing/2014/main" val="1728719629"/>
                    </a:ext>
                  </a:extLst>
                </a:gridCol>
                <a:gridCol w="930912">
                  <a:extLst>
                    <a:ext uri="{9D8B030D-6E8A-4147-A177-3AD203B41FA5}">
                      <a16:colId xmlns:a16="http://schemas.microsoft.com/office/drawing/2014/main" val="2479345227"/>
                    </a:ext>
                  </a:extLst>
                </a:gridCol>
              </a:tblGrid>
              <a:tr h="360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сапа  көрсеткіштер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2020 ж</a:t>
                      </a: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2021 ж</a:t>
                      </a: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2022 ж</a:t>
                      </a: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2023 ж</a:t>
                      </a: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3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өсек  орын   саны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Түскен  аурулар  саны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1263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1589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1658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1676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Оның   ішіндегі балалар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191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153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Ауыл  тұрғындары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608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791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Емделген  науқастар саны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1275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1581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1650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1668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Қайтыс болған науқастар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жансақтау бөлімінде</a:t>
                      </a: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Мәйіті  ашылғандар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Емделген  науқастар саны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1275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1581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1650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1668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жоспарланған   төсек-орын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18600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18600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18600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17265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нақты орындалған  төсек-орын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14081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17183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17548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17546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төсек-орынның  орындалуы  %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75,6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92,3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94,3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14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төсек – орын  жұмысы        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234,6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286,2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292,4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292,4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төсек – орын  айналымы     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21,25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26,3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27,8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науқастың  орташа  болуы   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</a:rPr>
                        <a:t>11,1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10,8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854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Ауруханалық  өлім көрсеткіші           </a:t>
                      </a:r>
                      <a:endParaRPr kumimoji="0" lang="ru-RU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460" marR="154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9050" marR="190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7"/>
          <p:cNvGrpSpPr/>
          <p:nvPr/>
        </p:nvGrpSpPr>
        <p:grpSpPr>
          <a:xfrm>
            <a:off x="234608" y="1406070"/>
            <a:ext cx="8657872" cy="5133677"/>
            <a:chOff x="234608" y="1171724"/>
            <a:chExt cx="8657872" cy="4278064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2124385" y="1197124"/>
              <a:ext cx="2078582" cy="76944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5400" b="1" spc="50" dirty="0" smtClean="0">
                  <a:ln w="11430"/>
                  <a:solidFill>
                    <a:srgbClr val="00B05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82,0%</a:t>
              </a:r>
              <a:endParaRPr lang="ru-RU" sz="5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4814656" y="1171724"/>
              <a:ext cx="1513556" cy="76944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5400" b="1" spc="50" dirty="0" smtClean="0">
                  <a:ln w="11430"/>
                  <a:solidFill>
                    <a:srgbClr val="00B05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88%</a:t>
              </a:r>
              <a:endParaRPr lang="ru-RU" sz="5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6970874" y="1174168"/>
              <a:ext cx="1550425" cy="76944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ru-RU" sz="5400" b="1" spc="50" dirty="0" smtClean="0">
                  <a:ln w="11430"/>
                  <a:solidFill>
                    <a:srgbClr val="00B050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90%</a:t>
              </a:r>
              <a:endParaRPr lang="ru-RU" sz="5400" b="1" spc="50" dirty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pic>
          <p:nvPicPr>
            <p:cNvPr id="72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2467868"/>
              <a:ext cx="1561653" cy="63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8539" y="2467868"/>
              <a:ext cx="1561653" cy="63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4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5441" y="2467868"/>
              <a:ext cx="1561653" cy="63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5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303" y="1615926"/>
              <a:ext cx="1423193" cy="18280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6" name="Прямоугольник 75"/>
            <p:cNvSpPr/>
            <p:nvPr/>
          </p:nvSpPr>
          <p:spPr>
            <a:xfrm>
              <a:off x="2285984" y="2007796"/>
              <a:ext cx="1660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b="1" dirty="0" smtClean="0">
                  <a:solidFill>
                    <a:schemeClr val="tx2">
                      <a:lumMod val="75000"/>
                    </a:schemeClr>
                  </a:solidFill>
                </a:rPr>
                <a:t>Оның ішінде</a:t>
              </a:r>
              <a:endParaRPr lang="ru-RU" dirty="0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4714876" y="2007796"/>
              <a:ext cx="1660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b="1" dirty="0" smtClean="0">
                  <a:solidFill>
                    <a:schemeClr val="tx2">
                      <a:lumMod val="75000"/>
                    </a:schemeClr>
                  </a:solidFill>
                </a:rPr>
                <a:t>Оның ішінде</a:t>
              </a:r>
              <a:endParaRPr lang="ru-RU" dirty="0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6858016" y="2007796"/>
              <a:ext cx="16603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k-KZ" b="1" dirty="0" smtClean="0">
                  <a:solidFill>
                    <a:schemeClr val="tx2">
                      <a:lumMod val="75000"/>
                    </a:schemeClr>
                  </a:solidFill>
                </a:rPr>
                <a:t>Оның ішінде</a:t>
              </a:r>
              <a:endParaRPr lang="ru-RU" dirty="0"/>
            </a:p>
          </p:txBody>
        </p:sp>
        <p:cxnSp>
          <p:nvCxnSpPr>
            <p:cNvPr id="79" name="Прямая соединительная линия 78"/>
            <p:cNvCxnSpPr/>
            <p:nvPr/>
          </p:nvCxnSpPr>
          <p:spPr>
            <a:xfrm>
              <a:off x="2746400" y="3264148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Прямоугольник 79"/>
            <p:cNvSpPr/>
            <p:nvPr/>
          </p:nvSpPr>
          <p:spPr>
            <a:xfrm>
              <a:off x="3009273" y="3302248"/>
              <a:ext cx="7633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32659</a:t>
              </a:r>
              <a:endParaRPr lang="ru-RU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2753728" y="3628380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4932040" y="3272656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Прямоугольник 82"/>
            <p:cNvSpPr/>
            <p:nvPr/>
          </p:nvSpPr>
          <p:spPr>
            <a:xfrm>
              <a:off x="5194913" y="3310756"/>
              <a:ext cx="75469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28855</a:t>
              </a:r>
              <a:endParaRPr lang="ru-RU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4" name="Прямая соединительная линия 83"/>
            <p:cNvCxnSpPr/>
            <p:nvPr/>
          </p:nvCxnSpPr>
          <p:spPr>
            <a:xfrm>
              <a:off x="4939368" y="3636888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>
              <a:off x="7131743" y="3272656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Прямоугольник 85"/>
            <p:cNvSpPr/>
            <p:nvPr/>
          </p:nvSpPr>
          <p:spPr>
            <a:xfrm>
              <a:off x="7387605" y="3310756"/>
              <a:ext cx="7377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25937</a:t>
              </a:r>
              <a:endParaRPr lang="ru-RU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87" name="Прямая соединительная линия 86"/>
            <p:cNvCxnSpPr/>
            <p:nvPr/>
          </p:nvCxnSpPr>
          <p:spPr>
            <a:xfrm>
              <a:off x="7139071" y="3636888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Прямоугольник 87"/>
            <p:cNvSpPr/>
            <p:nvPr/>
          </p:nvSpPr>
          <p:spPr>
            <a:xfrm>
              <a:off x="4572000" y="3835802"/>
              <a:ext cx="1991098" cy="7950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АРВ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емін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қабылдайтын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АИТВ-мен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өмір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сүретін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адамдар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2301652" y="3836020"/>
              <a:ext cx="2088232" cy="6155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Өз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статусын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білетін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АИТВ-мен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өмір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сүретін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адамдар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6797104" y="3836020"/>
              <a:ext cx="2095376" cy="1154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Толық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анықталмаған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АИТВ-мен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өмір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сүретін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адамдар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 (Люди </a:t>
              </a:r>
              <a:r>
                <a:rPr lang="ru-RU" sz="1400" b="1" dirty="0" err="1" smtClean="0">
                  <a:solidFill>
                    <a:schemeClr val="tx2">
                      <a:lumMod val="75000"/>
                    </a:schemeClr>
                  </a:solidFill>
                </a:rPr>
                <a:t>живущий,с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1400" b="1" dirty="0">
                  <a:solidFill>
                    <a:schemeClr val="tx2">
                      <a:lumMod val="75000"/>
                    </a:schemeClr>
                  </a:solidFill>
                </a:rPr>
                <a:t>подавленной вирусной </a:t>
              </a:r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нагрузкой)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91" name="Прямая соединительная линия 90"/>
            <p:cNvCxnSpPr/>
            <p:nvPr/>
          </p:nvCxnSpPr>
          <p:spPr>
            <a:xfrm>
              <a:off x="571363" y="3697932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Прямоугольник 91"/>
            <p:cNvSpPr/>
            <p:nvPr/>
          </p:nvSpPr>
          <p:spPr>
            <a:xfrm>
              <a:off x="834236" y="3736032"/>
              <a:ext cx="83708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b="1" dirty="0" smtClean="0">
                  <a:solidFill>
                    <a:schemeClr val="tx2">
                      <a:lumMod val="75000"/>
                    </a:schemeClr>
                  </a:solidFill>
                </a:rPr>
                <a:t>40000</a:t>
              </a:r>
              <a:endParaRPr lang="ru-RU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93" name="Прямая соединительная линия 92"/>
            <p:cNvCxnSpPr/>
            <p:nvPr/>
          </p:nvCxnSpPr>
          <p:spPr>
            <a:xfrm>
              <a:off x="578691" y="4062164"/>
              <a:ext cx="1170200" cy="0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Стрелка вправо 93"/>
            <p:cNvSpPr/>
            <p:nvPr/>
          </p:nvSpPr>
          <p:spPr>
            <a:xfrm>
              <a:off x="1988220" y="2593028"/>
              <a:ext cx="504056" cy="40683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Стрелка вправо 94"/>
            <p:cNvSpPr/>
            <p:nvPr/>
          </p:nvSpPr>
          <p:spPr>
            <a:xfrm>
              <a:off x="4186560" y="2582292"/>
              <a:ext cx="504056" cy="40683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Стрелка вправо 95"/>
            <p:cNvSpPr/>
            <p:nvPr/>
          </p:nvSpPr>
          <p:spPr>
            <a:xfrm>
              <a:off x="6359500" y="2582292"/>
              <a:ext cx="504056" cy="40683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234608" y="4134480"/>
              <a:ext cx="2014756" cy="4360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1400" b="1" dirty="0" smtClean="0">
                  <a:solidFill>
                    <a:schemeClr val="tx2">
                      <a:lumMod val="75000"/>
                    </a:schemeClr>
                  </a:solidFill>
                </a:rPr>
                <a:t>АИТВ-ға шалдыққан адамдар саны</a:t>
              </a:r>
              <a:endParaRPr lang="ru-RU" sz="1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98" name="Image 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440"/>
            <a:stretch/>
          </p:blipFill>
          <p:spPr>
            <a:xfrm>
              <a:off x="5758079" y="5055709"/>
              <a:ext cx="1686689" cy="360040"/>
            </a:xfrm>
            <a:prstGeom prst="rect">
              <a:avLst/>
            </a:prstGeom>
          </p:spPr>
        </p:pic>
        <p:sp>
          <p:nvSpPr>
            <p:cNvPr id="99" name="Овал 98"/>
            <p:cNvSpPr/>
            <p:nvPr/>
          </p:nvSpPr>
          <p:spPr>
            <a:xfrm>
              <a:off x="7498720" y="5055709"/>
              <a:ext cx="434254" cy="39185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800" b="1" dirty="0" smtClean="0"/>
                <a:t>95</a:t>
              </a:r>
              <a:endParaRPr lang="ru-RU" sz="1800" b="1" dirty="0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907574" y="5057937"/>
              <a:ext cx="434254" cy="39185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800" b="1" dirty="0" smtClean="0"/>
                <a:t>95</a:t>
              </a:r>
              <a:endParaRPr lang="ru-RU" sz="1800" b="1" dirty="0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8314210" y="5055708"/>
              <a:ext cx="434254" cy="39185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800" b="1" dirty="0" smtClean="0"/>
                <a:t>95</a:t>
              </a:r>
              <a:endParaRPr lang="ru-RU" sz="1800" b="1" dirty="0"/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-77850" y="44625"/>
            <a:ext cx="7884000" cy="79208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                    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115616" y="516287"/>
            <a:ext cx="6950586" cy="75247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</a:rPr>
              <a:t>Мақсатқа жету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95-95-95</a:t>
            </a:r>
            <a:r>
              <a:rPr lang="ru-RU" sz="2400" b="1" dirty="0" smtClean="0">
                <a:solidFill>
                  <a:srgbClr val="002060"/>
                </a:solidFill>
              </a:rPr>
              <a:t> 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(ҚР </a:t>
            </a:r>
            <a:r>
              <a:rPr lang="ru-RU" b="1" dirty="0" err="1" smtClean="0">
                <a:solidFill>
                  <a:srgbClr val="002060"/>
                </a:solidFill>
              </a:rPr>
              <a:t>бойынша</a:t>
            </a:r>
            <a:r>
              <a:rPr lang="ru-RU" b="1" dirty="0" smtClean="0">
                <a:solidFill>
                  <a:srgbClr val="002060"/>
                </a:solidFill>
              </a:rPr>
              <a:t> 12 ай 2023 </a:t>
            </a:r>
            <a:r>
              <a:rPr lang="ru-RU" b="1" dirty="0" err="1" smtClean="0">
                <a:solidFill>
                  <a:srgbClr val="002060"/>
                </a:solidFill>
              </a:rPr>
              <a:t>жылға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1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93837" y="40199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64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934411" y="995130"/>
            <a:ext cx="7670037" cy="830997"/>
            <a:chOff x="0" y="59026"/>
            <a:chExt cx="8658200" cy="8309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116632"/>
              <a:ext cx="7884000" cy="64807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2571" y="59026"/>
              <a:ext cx="84956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err="1" smtClean="0">
                  <a:solidFill>
                    <a:srgbClr val="002060"/>
                  </a:solidFill>
                </a:rPr>
                <a:t>Мақсатқа 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жету</a:t>
              </a:r>
              <a:r>
                <a:rPr lang="ru-RU" sz="2400" b="1" dirty="0" smtClean="0">
                  <a:solidFill>
                    <a:srgbClr val="C00000"/>
                  </a:solidFill>
                </a:rPr>
                <a:t>95-95-95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 </a:t>
              </a:r>
              <a:endParaRPr lang="ru-RU" sz="2400" b="1" dirty="0">
                <a:solidFill>
                  <a:srgbClr val="002060"/>
                </a:solidFill>
              </a:endParaRPr>
            </a:p>
            <a:p>
              <a:pPr algn="ctr"/>
              <a:r>
                <a:rPr lang="ru-RU" sz="2400" b="1" dirty="0" smtClean="0">
                  <a:solidFill>
                    <a:srgbClr val="002060"/>
                  </a:solidFill>
                </a:rPr>
                <a:t>(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ұйым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dirty="0" err="1" smtClean="0">
                  <a:solidFill>
                    <a:srgbClr val="002060"/>
                  </a:solidFill>
                </a:rPr>
                <a:t>бойынша</a:t>
              </a:r>
              <a:r>
                <a:rPr lang="ru-RU" sz="2400" b="1" dirty="0" smtClean="0">
                  <a:solidFill>
                    <a:srgbClr val="002060"/>
                  </a:solidFill>
                </a:rPr>
                <a:t>)</a:t>
              </a:r>
              <a:endParaRPr lang="ru-RU" sz="2400" b="1" dirty="0">
                <a:solidFill>
                  <a:srgbClr val="002060"/>
                </a:solidFill>
              </a:endParaRPr>
            </a:p>
          </p:txBody>
        </p:sp>
      </p:grp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202109"/>
              </p:ext>
            </p:extLst>
          </p:nvPr>
        </p:nvGraphicFramePr>
        <p:xfrm>
          <a:off x="251520" y="2132856"/>
          <a:ext cx="8784976" cy="262790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29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3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Аймақ</a:t>
                      </a:r>
                      <a:endParaRPr lang="ru-RU" sz="1400" b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ЛЖВ  саны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Өз статусын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білушілер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(%)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қабылдаушылар</a:t>
                      </a:r>
                      <a:endParaRPr lang="ru-RU" sz="14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АРТ </a:t>
                      </a:r>
                      <a:r>
                        <a:rPr lang="ru-RU" sz="1400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тиімділігі</a:t>
                      </a:r>
                      <a:endParaRPr lang="ru-RU" sz="14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1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916">
                <a:tc>
                  <a:txBody>
                    <a:bodyPr/>
                    <a:lstStyle/>
                    <a:p>
                      <a:pPr marL="0" indent="92075" algn="l" fontAlgn="b"/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ҚР</a:t>
                      </a:r>
                      <a:endParaRPr lang="ru-RU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40000</a:t>
                      </a:r>
                      <a:endParaRPr lang="ru-RU" sz="16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32659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82,0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28855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89,0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25937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  <a:endParaRPr lang="ru-RU" sz="1600" b="1" i="0" u="none" strike="noStrike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576">
                <a:tc>
                  <a:txBody>
                    <a:bodyPr/>
                    <a:lstStyle/>
                    <a:p>
                      <a:pPr marL="0" indent="182563" algn="l" defTabSz="914400" rtl="0" eaLnBrk="1" fontAlgn="b" latinLnBrk="0" hangingPunct="1"/>
                      <a:r>
                        <a:rPr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Шымкент </a:t>
                      </a:r>
                      <a:r>
                        <a:rPr lang="ru-RU" sz="1400" b="1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қаласы</a:t>
                      </a:r>
                      <a:endParaRPr lang="ru-RU" sz="14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2200</a:t>
                      </a:r>
                      <a:endParaRPr lang="ru-RU" sz="1600" b="1" i="0" u="none" strike="noStrike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1926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88,0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1715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10253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89,0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1541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10253F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90,0</a:t>
                      </a:r>
                      <a:endParaRPr lang="ru-RU" sz="16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613229">
                <a:tc>
                  <a:txBody>
                    <a:bodyPr/>
                    <a:lstStyle/>
                    <a:p>
                      <a:pPr marL="182563" indent="0" algn="l" defTabSz="914400" rtl="0" eaLnBrk="1" fontAlgn="b" latinLnBrk="0" hangingPunct="1"/>
                      <a:r>
                        <a:rPr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400" b="1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</a:t>
                      </a:r>
                      <a:r>
                        <a:rPr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мен бала» </a:t>
                      </a:r>
                      <a:r>
                        <a:rPr lang="ru-RU" sz="1400" b="1" u="none" strike="noStrike" kern="12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оңалту</a:t>
                      </a:r>
                      <a:r>
                        <a:rPr lang="ru-RU" sz="1400" b="1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u="none" strike="noStrike" kern="1200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орталығы</a:t>
                      </a:r>
                      <a:r>
                        <a:rPr lang="ru-RU" sz="1400" b="1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МКҚК 12 ай 2023ж</a:t>
                      </a:r>
                      <a:endParaRPr lang="ru-RU" sz="1400" b="1" i="0" u="none" strike="noStrike" kern="1200" dirty="0">
                        <a:solidFill>
                          <a:srgbClr val="10253F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97,1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91,7</a:t>
                      </a:r>
                      <a:endParaRPr lang="ru-RU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11430" marB="0" anchor="b"/>
                </a:tc>
                <a:extLst>
                  <a:ext uri="{0D108BD9-81ED-4DB2-BD59-A6C34878D82A}">
                    <a16:rowId xmlns:a16="http://schemas.microsoft.com/office/drawing/2014/main" val="3730204354"/>
                  </a:ext>
                </a:extLst>
              </a:tr>
            </a:tbl>
          </a:graphicData>
        </a:graphic>
      </p:graphicFrame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93837" y="40199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07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Шаблон презентации«Компьютер» - скачать презентацию бесплатн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43074" cy="18609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620688"/>
            <a:ext cx="6900882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Цифровизация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72816"/>
            <a:ext cx="8572560" cy="489654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Ұйым бойынша</a:t>
            </a:r>
            <a:r>
              <a:rPr lang="ru-RU" dirty="0" smtClean="0"/>
              <a:t> 34 </a:t>
            </a:r>
            <a:r>
              <a:rPr lang="ru-RU" dirty="0" err="1" smtClean="0"/>
              <a:t>жұмыс орны</a:t>
            </a:r>
            <a:r>
              <a:rPr lang="ru-RU" dirty="0" smtClean="0"/>
              <a:t> </a:t>
            </a:r>
            <a:r>
              <a:rPr lang="ru-RU" dirty="0" err="1" smtClean="0"/>
              <a:t>жабдықталған </a:t>
            </a:r>
            <a:r>
              <a:rPr lang="ru-RU" dirty="0" smtClean="0"/>
              <a:t>(ДК, принтер, интернет)</a:t>
            </a:r>
            <a:endParaRPr lang="kk-KZ" dirty="0" smtClean="0"/>
          </a:p>
          <a:p>
            <a:r>
              <a:rPr lang="en-US" dirty="0" err="1" smtClean="0"/>
              <a:t>e.Gov</a:t>
            </a:r>
            <a:r>
              <a:rPr lang="kk-KZ" dirty="0" smtClean="0"/>
              <a:t> порталына халықтың айналымы үшін қолжетімді жерде Интернет желісіне шығатын ДК ұйымдастырылған</a:t>
            </a:r>
          </a:p>
          <a:p>
            <a:r>
              <a:rPr lang="kk-KZ" dirty="0" smtClean="0"/>
              <a:t>Орталықта денсаулық сақтаудың  электрондық ақпараттық жүйелері енгізілген (АИТВ-инфекциясы жағдайларына электрондық бақылау, СУР, ИСЛО, МИС, ЭРДБ және т. б.). </a:t>
            </a:r>
            <a:endParaRPr lang="ru-RU" dirty="0" smtClean="0"/>
          </a:p>
          <a:p>
            <a:r>
              <a:rPr lang="kk-KZ" dirty="0" smtClean="0"/>
              <a:t>Мекеме  электрондық (цифрлық) құжат айналымына ауысуда</a:t>
            </a:r>
          </a:p>
          <a:p>
            <a:r>
              <a:rPr lang="kk-KZ" dirty="0"/>
              <a:t>2023 жылғы 24 тамызда мемлекеттік сатып алу порталында «1С бухгалтерлік есепті MIS-пен интеграциялау» қызметіне конкурс өткізілді, оның нәтижесі бойынша «Азия Сервис 2050» ЖШС ұйымымен осы қызметке шарт жасалды. Осымен қатар ұйым 1С бухгалтерлік жүйесіндегі дәрілік заттарды интеграциялық талаптарға сәйкестендіруде.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429684" cy="1143000"/>
          </a:xfrm>
        </p:spPr>
        <p:txBody>
          <a:bodyPr>
            <a:normAutofit/>
          </a:bodyPr>
          <a:lstStyle/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. МӘМС бойынша 12 ай 2023 жылғы атқарылған жұмыстар: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47088"/>
            <a:ext cx="8429684" cy="4534240"/>
          </a:xfrm>
          <a:noFill/>
        </p:spPr>
        <p:txBody>
          <a:bodyPr>
            <a:normAutofit lnSpcReduction="10000"/>
          </a:bodyPr>
          <a:lstStyle/>
          <a:p>
            <a:r>
              <a:rPr lang="kk-KZ" dirty="0" smtClean="0"/>
              <a:t>Әлеуметтік желілер бойынша: Инстаграмм, Фейсбук, </a:t>
            </a:r>
          </a:p>
          <a:p>
            <a:r>
              <a:rPr lang="kk-KZ" dirty="0" smtClean="0"/>
              <a:t>Месенджер желілерінде: фото және видеобейнелер – 655 пост; МӘМС жайлы ДСБ шығыралымын перерепосты – 25 ;</a:t>
            </a:r>
          </a:p>
          <a:p>
            <a:r>
              <a:rPr lang="kk-KZ" dirty="0" smtClean="0"/>
              <a:t>Орталық қызметкерлерінің қатысуымен МӘМС бойынша түсірілген видеобейне –  1;</a:t>
            </a:r>
          </a:p>
          <a:p>
            <a:r>
              <a:rPr lang="kk-KZ" dirty="0" smtClean="0"/>
              <a:t>Конференциялар онлайн:  (орталық қызметкерлері);  (МӘСҚ </a:t>
            </a:r>
            <a:r>
              <a:rPr lang="kk-KZ" sz="2800" dirty="0" smtClean="0"/>
              <a:t>қызметкерлері) -  4;</a:t>
            </a:r>
            <a:endParaRPr lang="kk-KZ" dirty="0" smtClean="0"/>
          </a:p>
          <a:p>
            <a:r>
              <a:rPr lang="kk-KZ" dirty="0" smtClean="0"/>
              <a:t>Орталықта күніне 25  рет видеобейнелер қойылады;</a:t>
            </a:r>
          </a:p>
          <a:p>
            <a:r>
              <a:rPr lang="kk-KZ" dirty="0" smtClean="0"/>
              <a:t>Орталық аумағындағы МӘМС бойынша баннер саны – 3;</a:t>
            </a:r>
          </a:p>
          <a:p>
            <a:endParaRPr lang="kk-KZ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80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924712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9.Ішкі аудит комиссиясы жұмыстарының мониторингі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3158662"/>
          </a:xfrm>
        </p:spPr>
        <p:txBody>
          <a:bodyPr>
            <a:normAutofit fontScale="70000" lnSpcReduction="2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2022 ж  арыз бен шағымдар тіркелген жоқ.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2023 жылдың 12 айы ішінде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otinish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электронды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порталында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өтініш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тіркелді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Азаматша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Үсенбекованың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алғыс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хаты Шымкент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клиникалық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ауруханасының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дәрігеріне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Шымкент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Денсаулық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басқармасына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жіберілді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kk-KZ" dirty="0"/>
              <a:t>Сот орындаушысы М.Сауранның орталық қызметкерінен қарыз міндеттемелерін өндіріп алу туралы қаулысы бойынша – сот шешімі ұсынылған кезде қызметкердің бала күтіміндегі демалыста болуына байланысты, сот орындаушысына және мекеме қызметкеріне хабарланды</a:t>
            </a:r>
            <a:r>
              <a:rPr lang="kk-KZ" dirty="0" smtClean="0"/>
              <a:t>.</a:t>
            </a:r>
          </a:p>
          <a:p>
            <a:pPr>
              <a:buFontTx/>
              <a:buChar char="-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Аурухананың негізгі көрсеткіштерін жетілдіру бойынша жұмыстар жалғастырылуда.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kk-KZ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4643446"/>
            <a:ext cx="8219256" cy="2025914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10. Жүргізілген тексерулер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12 айы 2022 ж өткізілмеді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айы 2023 ж өткізілмеді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643446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924800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11. Өзекті  мәселелер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0139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Әрдайым  АРВ - препараттарына ұстамдылықты сақтау  жұмыстарын жүргізу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Балаларды  және  ата-аналарын баланың статусын ашуға  дайындау.</a:t>
            </a: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Ата –аналармен  әрдайым осы мәселе  бойынша түсіндіру  жұмысын  жүргізу.</a:t>
            </a: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 Жергілікті  жердегі  МДК-ларға әрдайым әдістемелік көмек көрсету  және  бақылау.</a:t>
            </a: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Халық  арасында әрдайым кемсіту мен оқшаулаудың  алдын-алу  жұмыстарын  жүргізу.  </a:t>
            </a: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Жансақтау бөлімінде емделетін ауыр науқастарды тиімді тексеру және емдеу үшін портативті КЩС аппараты қажет.</a:t>
            </a:r>
          </a:p>
          <a:p>
            <a:pPr>
              <a:defRPr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Материалдық техникалық базаны жаңарту;</a:t>
            </a:r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8B8F0E-23C6-4413-8AC7-55332E2CC606}" type="slidenum">
              <a:rPr lang="ru-RU" smtClean="0"/>
              <a:pPr/>
              <a:t>16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42852"/>
            <a:ext cx="8077200" cy="533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kk-KZ" altLang="ru-RU" sz="3600" b="1" dirty="0" smtClean="0">
                <a:latin typeface="Times New Roman" pitchFamily="18" charset="0"/>
                <a:cs typeface="Times New Roman" pitchFamily="18" charset="0"/>
              </a:rPr>
              <a:t>12.   2024 жылға жұмыс жоспары 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>
          <a:xfrm>
            <a:off x="152400" y="857232"/>
            <a:ext cx="8839200" cy="5857916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аудитті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ары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медициналық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көрсетудің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сапасын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индикаторлар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мониторингі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негізсіз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емделу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күнтізбелік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ай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аралығында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емделуге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қайта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жатқызу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,  АІЖА-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төмендету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тұрғындар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тарапынан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арыз-шағымдарды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болдырмау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 профилактикалық, диагностикалық және емдік іс-шараларын күшейту;</a:t>
            </a:r>
          </a:p>
          <a:p>
            <a:pPr>
              <a:defRPr/>
            </a:pP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вирусты </a:t>
            </a:r>
            <a:r>
              <a:rPr lang="kk-KZ" altLang="ru-RU" sz="1900" dirty="0">
                <a:latin typeface="Times New Roman" pitchFamily="18" charset="0"/>
                <a:cs typeface="Times New Roman" pitchFamily="18" charset="0"/>
              </a:rPr>
              <a:t>жұқпалар </a:t>
            </a: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бойынша  профилактикалық  алдын –алу және  диагностикалық және емдік  іс-шараларын  жүргізу;</a:t>
            </a:r>
          </a:p>
          <a:p>
            <a:pPr>
              <a:defRPr/>
            </a:pP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формулярлық жүйені ары қарай жетілдіре отырып, </a:t>
            </a:r>
            <a:r>
              <a:rPr lang="kk-KZ" altLang="ru-RU" sz="1900" dirty="0">
                <a:latin typeface="Times New Roman" pitchFamily="18" charset="0"/>
                <a:cs typeface="Times New Roman" pitchFamily="18" charset="0"/>
              </a:rPr>
              <a:t>дәрімен қамтамасыз </a:t>
            </a: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ету </a:t>
            </a:r>
          </a:p>
          <a:p>
            <a:pPr>
              <a:defRPr/>
            </a:pPr>
            <a:r>
              <a:rPr lang="kk-KZ" altLang="ru-RU" sz="1900" dirty="0">
                <a:latin typeface="Times New Roman" pitchFamily="18" charset="0"/>
                <a:cs typeface="Times New Roman" pitchFamily="18" charset="0"/>
              </a:rPr>
              <a:t>бөлімше меңгерушілерімен бірлесе </a:t>
            </a: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отырып, аурухананың негізгі көрсеткіштерін жетілдіру  бойынша келісім жасау;</a:t>
            </a:r>
          </a:p>
          <a:p>
            <a:pPr>
              <a:defRPr/>
            </a:pP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altLang="ru-RU" sz="1900" dirty="0" smtClean="0">
                <a:latin typeface="Times New Roman" pitchFamily="18" charset="0"/>
                <a:cs typeface="Times New Roman" pitchFamily="18" charset="0"/>
              </a:rPr>
              <a:t>  мен  бала» </a:t>
            </a:r>
            <a:r>
              <a:rPr lang="ru-RU" altLang="ru-RU" sz="1900" dirty="0" err="1" smtClean="0">
                <a:latin typeface="Times New Roman" pitchFamily="18" charset="0"/>
                <a:cs typeface="Times New Roman" pitchFamily="18" charset="0"/>
              </a:rPr>
              <a:t>орталы</a:t>
            </a: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ғын  мамандармен қамтамасыз етілуі бойынша жұмыстарды жүргізу: біліктілігін арттыру, медициналық қызметкерлерді қайта мамандандыру.</a:t>
            </a:r>
            <a:endParaRPr lang="ru-RU" alt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емделушілердің құқықтарын сақтау:  емделушілердің  қауіпсіздігін  және  ата-аналардың  барлық ақпараттар хабардар </a:t>
            </a:r>
            <a:r>
              <a:rPr lang="kk-KZ" altLang="ru-RU" sz="1900" dirty="0">
                <a:latin typeface="Times New Roman" pitchFamily="18" charset="0"/>
                <a:cs typeface="Times New Roman" pitchFamily="18" charset="0"/>
              </a:rPr>
              <a:t>болуын қамтамасыз  ету</a:t>
            </a:r>
            <a:r>
              <a:rPr lang="kk-KZ" alt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жастан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асқан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АИТВ-мен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сүретін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адамдарға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оңалту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көмегін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пунктіндегі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ұйымның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Жарғысына</a:t>
            </a: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өзгерістер</a:t>
            </a:r>
            <a:endParaRPr lang="ru-RU" alt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kk-KZ" dirty="0" smtClean="0"/>
              <a:t>            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kk-KZ" sz="2000" b="1" dirty="0" smtClean="0"/>
              <a:t>Бас дәрігер                                                    Б.Шакенов </a:t>
            </a:r>
            <a:endParaRPr lang="ru-RU" sz="2000" b="1" dirty="0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692F16-AD26-415A-AC51-1EADF2F30DC7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15212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«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Ана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мен бала» 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оңалту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орталығы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МКҚК     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3" descr="DSCN1169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4038600" cy="3028950"/>
          </a:xfrm>
          <a:noFill/>
          <a:ln w="38100">
            <a:solidFill>
              <a:schemeClr val="bg2">
                <a:lumMod val="50000"/>
              </a:schemeClr>
            </a:solidFill>
          </a:ln>
        </p:spPr>
      </p:pic>
      <p:pic>
        <p:nvPicPr>
          <p:cNvPr id="5125" name="Picture 4" descr="АНА МЕН БАЛА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3085" t="4002" r="3139" b="5629"/>
          <a:stretch>
            <a:fillRect/>
          </a:stretch>
        </p:blipFill>
        <p:spPr>
          <a:xfrm>
            <a:off x="5660206" y="1700808"/>
            <a:ext cx="3016250" cy="4114800"/>
          </a:xfrm>
          <a:noFill/>
          <a:ln w="38100">
            <a:solidFill>
              <a:schemeClr val="bg2">
                <a:lumMod val="50000"/>
              </a:schemeClr>
            </a:solidFill>
          </a:ln>
        </p:spPr>
      </p:pic>
      <p:sp>
        <p:nvSpPr>
          <p:cNvPr id="5123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750B4C-1371-42D0-85B7-0CA4A263F0FC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496" y="5127056"/>
            <a:ext cx="5400600" cy="1588092"/>
          </a:xfrm>
          <a:prstGeom prst="rect">
            <a:avLst/>
          </a:prstGeom>
        </p:spPr>
        <p:txBody>
          <a:bodyPr vert="horz" lIns="91440" tIns="45720" rIns="91440" bIns="45720">
            <a:normAutofit fontScale="625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	«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Ана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мен бала»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орталығында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АИТВ-инфекциясына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шалдыққан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балаларға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көмек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көрсетіледі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pic>
        <p:nvPicPr>
          <p:cNvPr id="32769" name="Picture 1" descr="D:\Рабочий стол\Информаци отчеты по МиД 2020\162425369684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125280"/>
            <a:ext cx="3929058" cy="294679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 noChangeAspect="1"/>
          </p:cNvGrpSpPr>
          <p:nvPr/>
        </p:nvGrpSpPr>
        <p:grpSpPr bwMode="auto">
          <a:xfrm>
            <a:off x="251520" y="612910"/>
            <a:ext cx="8712248" cy="5958714"/>
            <a:chOff x="193" y="416"/>
            <a:chExt cx="5419" cy="3499"/>
          </a:xfrm>
        </p:grpSpPr>
        <p:cxnSp>
          <p:nvCxnSpPr>
            <p:cNvPr id="9220" name="_s48132"/>
            <p:cNvCxnSpPr>
              <a:cxnSpLocks noChangeShapeType="1"/>
            </p:cNvCxnSpPr>
            <p:nvPr/>
          </p:nvCxnSpPr>
          <p:spPr bwMode="auto">
            <a:xfrm rot="5400000" flipH="1">
              <a:off x="4152" y="2543"/>
              <a:ext cx="288" cy="2"/>
            </a:xfrm>
            <a:prstGeom prst="bentConnector3">
              <a:avLst>
                <a:gd name="adj1" fmla="val 25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9221" name="_s48133"/>
            <p:cNvCxnSpPr>
              <a:cxnSpLocks noChangeShapeType="1"/>
              <a:stCxn id="20" idx="0"/>
              <a:endCxn id="15" idx="2"/>
            </p:cNvCxnSpPr>
            <p:nvPr/>
          </p:nvCxnSpPr>
          <p:spPr bwMode="auto">
            <a:xfrm rot="-5400000">
              <a:off x="4180" y="1795"/>
              <a:ext cx="232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22" name="_s48134"/>
            <p:cNvCxnSpPr>
              <a:cxnSpLocks noChangeShapeType="1"/>
            </p:cNvCxnSpPr>
            <p:nvPr/>
          </p:nvCxnSpPr>
          <p:spPr bwMode="auto">
            <a:xfrm rot="-5400000">
              <a:off x="1295" y="3479"/>
              <a:ext cx="240" cy="1"/>
            </a:xfrm>
            <a:prstGeom prst="bentConnector3">
              <a:avLst>
                <a:gd name="adj1" fmla="val 3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9223" name="_s48135"/>
            <p:cNvCxnSpPr>
              <a:cxnSpLocks noChangeShapeType="1"/>
            </p:cNvCxnSpPr>
            <p:nvPr/>
          </p:nvCxnSpPr>
          <p:spPr bwMode="auto">
            <a:xfrm rot="-5400000">
              <a:off x="1247" y="2807"/>
              <a:ext cx="336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224" name="_s48136"/>
            <p:cNvCxnSpPr>
              <a:cxnSpLocks noChangeShapeType="1"/>
            </p:cNvCxnSpPr>
            <p:nvPr/>
          </p:nvCxnSpPr>
          <p:spPr bwMode="auto">
            <a:xfrm rot="-5400000">
              <a:off x="1232" y="2102"/>
              <a:ext cx="366" cy="1"/>
            </a:xfrm>
            <a:prstGeom prst="bentConnector3">
              <a:avLst>
                <a:gd name="adj1" fmla="val 25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9225" name="_s48137"/>
            <p:cNvCxnSpPr>
              <a:cxnSpLocks noChangeShapeType="1"/>
            </p:cNvCxnSpPr>
            <p:nvPr/>
          </p:nvCxnSpPr>
          <p:spPr bwMode="auto">
            <a:xfrm rot="16200000" flipV="1">
              <a:off x="1190" y="1521"/>
              <a:ext cx="531" cy="10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9226" name="_s48138"/>
            <p:cNvCxnSpPr>
              <a:cxnSpLocks noChangeShapeType="1"/>
            </p:cNvCxnSpPr>
            <p:nvPr/>
          </p:nvCxnSpPr>
          <p:spPr bwMode="auto">
            <a:xfrm rot="10800000">
              <a:off x="3552" y="463"/>
              <a:ext cx="1199" cy="54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9227" name="_s48139"/>
            <p:cNvCxnSpPr>
              <a:cxnSpLocks noChangeShapeType="1"/>
            </p:cNvCxnSpPr>
            <p:nvPr/>
          </p:nvCxnSpPr>
          <p:spPr bwMode="auto">
            <a:xfrm>
              <a:off x="1985" y="590"/>
              <a:ext cx="537" cy="42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13" name="_s48140"/>
            <p:cNvSpPr>
              <a:spLocks noChangeArrowheads="1"/>
            </p:cNvSpPr>
            <p:nvPr/>
          </p:nvSpPr>
          <p:spPr bwMode="auto">
            <a:xfrm>
              <a:off x="1410" y="416"/>
              <a:ext cx="3082" cy="383"/>
            </a:xfrm>
            <a:prstGeom prst="roundRect">
              <a:avLst>
                <a:gd name="adj" fmla="val 2367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kumimoji="0" lang="ru-RU" sz="2800" b="1" i="1" dirty="0" smtClean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МКҚК ОО </a:t>
              </a:r>
              <a:r>
                <a:rPr kumimoji="0" lang="ru-RU" sz="2800" b="1" i="1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«</a:t>
              </a:r>
              <a:r>
                <a:rPr kumimoji="0" lang="ru-RU" sz="2800" b="1" i="1" dirty="0" err="1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Ана</a:t>
              </a:r>
              <a:r>
                <a:rPr kumimoji="0" lang="ru-RU" sz="2800" b="1" i="1" dirty="0">
                  <a:solidFill>
                    <a:schemeClr val="bg2">
                      <a:lumMod val="10000"/>
                    </a:schemeClr>
                  </a:solidFill>
                  <a:latin typeface="Arial" charset="0"/>
                </a:rPr>
                <a:t> мен бала»</a:t>
              </a:r>
            </a:p>
          </p:txBody>
        </p:sp>
        <p:sp>
          <p:nvSpPr>
            <p:cNvPr id="14" name="_s48141"/>
            <p:cNvSpPr>
              <a:spLocks noChangeArrowheads="1"/>
            </p:cNvSpPr>
            <p:nvPr/>
          </p:nvSpPr>
          <p:spPr bwMode="auto">
            <a:xfrm>
              <a:off x="197" y="1012"/>
              <a:ext cx="2679" cy="34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kumimoji="0" lang="ru-RU" sz="2400" b="1" i="1" dirty="0" err="1">
                  <a:solidFill>
                    <a:schemeClr val="tx2"/>
                  </a:solidFill>
                  <a:latin typeface="Arial" charset="0"/>
                </a:rPr>
                <a:t>Стационарлық көмек</a:t>
              </a:r>
              <a:endParaRPr kumimoji="0" lang="ru-RU" sz="2400" b="1" i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5" name="_s48142"/>
            <p:cNvSpPr>
              <a:spLocks noChangeArrowheads="1"/>
            </p:cNvSpPr>
            <p:nvPr/>
          </p:nvSpPr>
          <p:spPr bwMode="auto">
            <a:xfrm>
              <a:off x="2978" y="912"/>
              <a:ext cx="2634" cy="76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kumimoji="0" lang="ru-RU" sz="2400" b="1" i="1" dirty="0" err="1">
                  <a:solidFill>
                    <a:schemeClr val="tx2"/>
                  </a:solidFill>
                  <a:latin typeface="Arial" charset="0"/>
                </a:rPr>
                <a:t>Амбулаторлық </a:t>
              </a:r>
              <a:r>
                <a:rPr kumimoji="0" lang="ru-RU" sz="2400" b="1" i="1" dirty="0">
                  <a:solidFill>
                    <a:schemeClr val="tx2"/>
                  </a:solidFill>
                  <a:latin typeface="Arial" charset="0"/>
                </a:rPr>
                <a:t>–</a:t>
              </a:r>
            </a:p>
            <a:p>
              <a:pPr algn="ctr">
                <a:defRPr/>
              </a:pPr>
              <a:r>
                <a:rPr kumimoji="0" lang="ru-RU" sz="2400" b="1" i="1" dirty="0" err="1">
                  <a:solidFill>
                    <a:schemeClr val="tx2"/>
                  </a:solidFill>
                  <a:latin typeface="Arial" charset="0"/>
                </a:rPr>
                <a:t>диспансерлік</a:t>
              </a:r>
              <a:endParaRPr kumimoji="0" lang="ru-RU" sz="2400" b="1" i="1" dirty="0">
                <a:solidFill>
                  <a:schemeClr val="tx2"/>
                </a:solidFill>
                <a:latin typeface="Arial" charset="0"/>
              </a:endParaRPr>
            </a:p>
            <a:p>
              <a:pPr algn="ctr">
                <a:defRPr/>
              </a:pPr>
              <a:r>
                <a:rPr kumimoji="0" lang="ru-RU" sz="2400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kumimoji="0" lang="ru-RU" sz="2400" b="1" i="1" dirty="0" err="1">
                  <a:solidFill>
                    <a:schemeClr val="tx2"/>
                  </a:solidFill>
                  <a:latin typeface="Arial" charset="0"/>
                </a:rPr>
                <a:t>көмек</a:t>
              </a:r>
              <a:endParaRPr kumimoji="0" lang="ru-RU" sz="2400" b="1" i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6" name="_s48143"/>
            <p:cNvSpPr>
              <a:spLocks noChangeArrowheads="1"/>
            </p:cNvSpPr>
            <p:nvPr/>
          </p:nvSpPr>
          <p:spPr bwMode="auto">
            <a:xfrm>
              <a:off x="193" y="3585"/>
              <a:ext cx="2595" cy="33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Жансақтау бөлімшесі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kk-KZ" b="1" i="1" dirty="0">
                  <a:solidFill>
                    <a:schemeClr val="tx2"/>
                  </a:solidFill>
                  <a:latin typeface="Arial" charset="0"/>
                </a:rPr>
                <a:t>4 төсек</a:t>
              </a:r>
              <a:endParaRPr lang="ru-RU" b="1" i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7" name="_s48144"/>
            <p:cNvSpPr>
              <a:spLocks noChangeArrowheads="1"/>
            </p:cNvSpPr>
            <p:nvPr/>
          </p:nvSpPr>
          <p:spPr bwMode="auto">
            <a:xfrm>
              <a:off x="238" y="1522"/>
              <a:ext cx="2568" cy="553"/>
            </a:xfrm>
            <a:prstGeom prst="roundRect">
              <a:avLst>
                <a:gd name="adj" fmla="val 1890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kumimoji="0" lang="ru-RU" b="1" dirty="0" smtClean="0">
                  <a:solidFill>
                    <a:schemeClr val="tx2"/>
                  </a:solidFill>
                  <a:latin typeface="Arial" charset="0"/>
                </a:rPr>
                <a:t>АИТВ-</a:t>
              </a:r>
              <a:r>
                <a:rPr kumimoji="0" lang="ru-RU" b="1" dirty="0" err="1" smtClean="0">
                  <a:solidFill>
                    <a:schemeClr val="tx2"/>
                  </a:solidFill>
                  <a:latin typeface="Arial" charset="0"/>
                </a:rPr>
                <a:t>жұқтырған</a:t>
              </a:r>
              <a:r>
                <a:rPr kumimoji="0" lang="ru-RU" b="1" dirty="0" smtClean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балаларды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емдеуге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арналған бөлімше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20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төсек</a:t>
              </a:r>
              <a:endParaRPr kumimoji="0" lang="ru-RU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8" name="_s48145"/>
            <p:cNvSpPr>
              <a:spLocks noChangeArrowheads="1"/>
            </p:cNvSpPr>
            <p:nvPr/>
          </p:nvSpPr>
          <p:spPr bwMode="auto">
            <a:xfrm>
              <a:off x="214" y="2195"/>
              <a:ext cx="2639" cy="55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kumimoji="0" lang="ru-RU" b="1" dirty="0" smtClean="0">
                  <a:solidFill>
                    <a:schemeClr val="tx2"/>
                  </a:solidFill>
                  <a:latin typeface="Arial" charset="0"/>
                </a:rPr>
                <a:t>СВГ-</a:t>
              </a:r>
              <a:r>
                <a:rPr kumimoji="0" lang="ru-RU" b="1" dirty="0" err="1" smtClean="0">
                  <a:solidFill>
                    <a:schemeClr val="tx2"/>
                  </a:solidFill>
                  <a:latin typeface="Arial" charset="0"/>
                </a:rPr>
                <a:t>жұқтырған</a:t>
              </a:r>
              <a:r>
                <a:rPr kumimoji="0" lang="ru-RU" b="1" dirty="0" smtClean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балаларды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емдеуге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арналған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бөлімше </a:t>
              </a:r>
              <a:r>
                <a:rPr kumimoji="0" lang="ru-RU" b="1" dirty="0">
                  <a:solidFill>
                    <a:schemeClr val="tx2"/>
                  </a:solidFill>
                  <a:latin typeface="Arial" charset="0"/>
                </a:rPr>
                <a:t>20 </a:t>
              </a:r>
              <a:r>
                <a:rPr kumimoji="0" lang="ru-RU" b="1" dirty="0" err="1">
                  <a:solidFill>
                    <a:schemeClr val="tx2"/>
                  </a:solidFill>
                  <a:latin typeface="Arial" charset="0"/>
                </a:rPr>
                <a:t>төсек</a:t>
              </a:r>
              <a:endParaRPr kumimoji="0" lang="ru-RU" b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19" name="_s48146"/>
            <p:cNvSpPr>
              <a:spLocks noChangeArrowheads="1"/>
            </p:cNvSpPr>
            <p:nvPr/>
          </p:nvSpPr>
          <p:spPr bwMode="auto">
            <a:xfrm>
              <a:off x="193" y="2849"/>
              <a:ext cx="2595" cy="55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b="1" i="1" dirty="0" smtClean="0">
                  <a:solidFill>
                    <a:schemeClr val="tx2"/>
                  </a:solidFill>
                  <a:latin typeface="Arial" charset="0"/>
                </a:rPr>
                <a:t>СВГ-</a:t>
              </a:r>
              <a:r>
                <a:rPr lang="ru-RU" b="1" i="1" dirty="0" err="1" smtClean="0">
                  <a:solidFill>
                    <a:schemeClr val="tx2"/>
                  </a:solidFill>
                  <a:latin typeface="Arial" charset="0"/>
                </a:rPr>
                <a:t>жұқтырған</a:t>
              </a:r>
              <a:r>
                <a:rPr lang="ru-RU" b="1" i="1" dirty="0" smtClean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әйелдерді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емдеуге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арналған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бөлімше 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20 </a:t>
              </a: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төсек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20" name="_s48147"/>
            <p:cNvSpPr>
              <a:spLocks noChangeArrowheads="1"/>
            </p:cNvSpPr>
            <p:nvPr/>
          </p:nvSpPr>
          <p:spPr bwMode="auto">
            <a:xfrm>
              <a:off x="2978" y="1912"/>
              <a:ext cx="2634" cy="49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АИТВ-жұқтырған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балаларды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бақылау</a:t>
              </a:r>
              <a:endParaRPr lang="ru-RU" b="1" i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21" name="_s48148"/>
            <p:cNvSpPr>
              <a:spLocks noChangeArrowheads="1"/>
            </p:cNvSpPr>
            <p:nvPr/>
          </p:nvSpPr>
          <p:spPr bwMode="auto">
            <a:xfrm>
              <a:off x="3014" y="2688"/>
              <a:ext cx="2504" cy="514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СВГ-жұқтырған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</a:p>
            <a:p>
              <a:pPr algn="ctr">
                <a:defRPr/>
              </a:pP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балаларды</a:t>
              </a:r>
              <a:r>
                <a:rPr lang="ru-RU" b="1" i="1" dirty="0">
                  <a:solidFill>
                    <a:schemeClr val="tx2"/>
                  </a:solidFill>
                  <a:latin typeface="Arial" charset="0"/>
                </a:rPr>
                <a:t> </a:t>
              </a:r>
              <a:r>
                <a:rPr lang="ru-RU" b="1" i="1" dirty="0" err="1">
                  <a:solidFill>
                    <a:schemeClr val="tx2"/>
                  </a:solidFill>
                  <a:latin typeface="Arial" charset="0"/>
                </a:rPr>
                <a:t>бақылау</a:t>
              </a:r>
              <a:endParaRPr lang="ru-RU" b="1" i="1" dirty="0">
                <a:solidFill>
                  <a:schemeClr val="tx2"/>
                </a:solidFill>
                <a:latin typeface="Arial" charset="0"/>
              </a:endParaRPr>
            </a:p>
          </p:txBody>
        </p:sp>
        <p:sp>
          <p:nvSpPr>
            <p:cNvPr id="9237" name="Rectangle 47"/>
            <p:cNvSpPr>
              <a:spLocks noChangeArrowheads="1"/>
            </p:cNvSpPr>
            <p:nvPr/>
          </p:nvSpPr>
          <p:spPr bwMode="auto">
            <a:xfrm>
              <a:off x="3072" y="3624"/>
              <a:ext cx="244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indent="449263" algn="ctr"/>
              <a:endParaRPr kumimoji="0" lang="ru-RU" sz="2400" b="1"/>
            </a:p>
          </p:txBody>
        </p:sp>
      </p:grpSp>
      <p:sp>
        <p:nvSpPr>
          <p:cNvPr id="9219" name="Номер слайда 2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1104B7-6E5F-4E69-92F6-CDD917C3064F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4" name="TextBox 23"/>
          <p:cNvSpPr txBox="1"/>
          <p:nvPr/>
        </p:nvSpPr>
        <p:spPr>
          <a:xfrm>
            <a:off x="428596" y="109815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kk-KZ" sz="2800" b="1" dirty="0" smtClean="0">
                <a:solidFill>
                  <a:schemeClr val="bg2">
                    <a:lumMod val="25000"/>
                  </a:schemeClr>
                </a:solidFill>
              </a:rPr>
              <a:t>Ұйымның құрылымы</a:t>
            </a:r>
            <a:endParaRPr lang="ru-RU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496944" cy="54597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kk-KZ" dirty="0" smtClean="0">
                <a:solidFill>
                  <a:schemeClr val="tx1"/>
                </a:solidFill>
              </a:rPr>
              <a:t/>
            </a:r>
            <a:br>
              <a:rPr lang="kk-KZ" dirty="0" smtClean="0">
                <a:solidFill>
                  <a:schemeClr val="tx1"/>
                </a:solidFill>
              </a:rPr>
            </a:br>
            <a:r>
              <a:rPr lang="kk-KZ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Мамандар бөлімі 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4"/>
          <p:cNvSpPr>
            <a:spLocks noGrp="1"/>
          </p:cNvSpPr>
          <p:nvPr>
            <p:ph idx="1"/>
          </p:nvPr>
        </p:nvSpPr>
        <p:spPr>
          <a:xfrm>
            <a:off x="107504" y="2857496"/>
            <a:ext cx="8822214" cy="5760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kk-KZ" sz="2800" dirty="0" smtClean="0"/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«Ана мен  бала» орталығында  қызметкер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жұмыс істейді: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A6266-E4CC-4325-9307-D8DE38EFEA79}" type="slidenum">
              <a:rPr lang="ru-RU" smtClean="0"/>
              <a:pPr/>
              <a:t>4</a:t>
            </a:fld>
            <a:endParaRPr lang="ru-RU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930868"/>
              </p:ext>
            </p:extLst>
          </p:nvPr>
        </p:nvGraphicFramePr>
        <p:xfrm>
          <a:off x="285720" y="3500438"/>
          <a:ext cx="8534752" cy="2943208"/>
        </p:xfrm>
        <a:graphic>
          <a:graphicData uri="http://schemas.openxmlformats.org/drawingml/2006/table">
            <a:tbl>
              <a:tblPr/>
              <a:tblGrid>
                <a:gridCol w="2342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3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Санат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Дәрігерлер </a:t>
                      </a:r>
                      <a:endParaRPr lang="kk-KZ" sz="20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барлық  </a:t>
                      </a: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дәрігерлер  </a:t>
                      </a:r>
                      <a:r>
                        <a:rPr lang="kk-KZ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kk-KZ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(қосалқы атқарушы)      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Орта </a:t>
                      </a:r>
                      <a:r>
                        <a:rPr lang="kk-KZ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буынды  </a:t>
                      </a: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медбикелер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Барлық  медбикелер</a:t>
                      </a: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 smtClean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Жоғары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51,7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78,8 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Бірінші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24,1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11,5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Екінші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13,7  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5,7</a:t>
                      </a:r>
                      <a:endParaRPr lang="ru-RU" sz="2000" b="1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42844" y="1337532"/>
            <a:ext cx="87868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Орталықта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154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қызметкер жұмыс жасайды.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Оның ішінде: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Дәрігерлер - 29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Медбикелер -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52 </a:t>
            </a:r>
            <a:endParaRPr kumimoji="0" lang="kk-K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Кіші медицина қызметкерлері - 46 </a:t>
            </a:r>
            <a:r>
              <a:rPr lang="en-US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7" y="554950"/>
            <a:ext cx="8893651" cy="785818"/>
          </a:xfrm>
        </p:spPr>
        <p:txBody>
          <a:bodyPr>
            <a:noAutofit/>
          </a:bodyPr>
          <a:lstStyle/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Медициналық мекемелерде  оқыған   медицина  қызметкерлері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496581"/>
              </p:ext>
            </p:extLst>
          </p:nvPr>
        </p:nvGraphicFramePr>
        <p:xfrm>
          <a:off x="142847" y="1412776"/>
          <a:ext cx="8893651" cy="5261714"/>
        </p:xfrm>
        <a:graphic>
          <a:graphicData uri="http://schemas.openxmlformats.org/drawingml/2006/table">
            <a:tbl>
              <a:tblPr/>
              <a:tblGrid>
                <a:gridCol w="1027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0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18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66977060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27535633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39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4176">
                  <a:extLst>
                    <a:ext uri="{9D8B030D-6E8A-4147-A177-3AD203B41FA5}">
                      <a16:colId xmlns:a16="http://schemas.microsoft.com/office/drawing/2014/main" val="2323335056"/>
                    </a:ext>
                  </a:extLst>
                </a:gridCol>
                <a:gridCol w="577954">
                  <a:extLst>
                    <a:ext uri="{9D8B030D-6E8A-4147-A177-3AD203B41FA5}">
                      <a16:colId xmlns:a16="http://schemas.microsoft.com/office/drawing/2014/main" val="2041534299"/>
                    </a:ext>
                  </a:extLst>
                </a:gridCol>
              </a:tblGrid>
              <a:tr h="30137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ж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2023ж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9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дәрігерлер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 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19,4 %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Дәрігерлер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барлық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дәрігерлер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- 6</a:t>
                      </a:r>
                    </a:p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буынды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  медбикелер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буынды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70%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буынды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21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39,6%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буынды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медбикелер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 38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73,1%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14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 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18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соның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ішінде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 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ҚазМҮББУ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–де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ЕСНО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проектісі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бойынша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дистанциялық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оқыту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  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69%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37,7%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Шарушылық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есеп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7507" marR="7507" marT="750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1,9%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507" marR="7507" marT="7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51520" y="260648"/>
          <a:ext cx="8640960" cy="63516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2586">
                  <a:extLst>
                    <a:ext uri="{9D8B030D-6E8A-4147-A177-3AD203B41FA5}">
                      <a16:colId xmlns:a16="http://schemas.microsoft.com/office/drawing/2014/main" val="3589284804"/>
                    </a:ext>
                  </a:extLst>
                </a:gridCol>
                <a:gridCol w="4234220">
                  <a:extLst>
                    <a:ext uri="{9D8B030D-6E8A-4147-A177-3AD203B41FA5}">
                      <a16:colId xmlns:a16="http://schemas.microsoft.com/office/drawing/2014/main" val="3154461357"/>
                    </a:ext>
                  </a:extLst>
                </a:gridCol>
                <a:gridCol w="1701164">
                  <a:extLst>
                    <a:ext uri="{9D8B030D-6E8A-4147-A177-3AD203B41FA5}">
                      <a16:colId xmlns:a16="http://schemas.microsoft.com/office/drawing/2014/main" val="1272853392"/>
                    </a:ext>
                  </a:extLst>
                </a:gridCol>
                <a:gridCol w="1439757">
                  <a:extLst>
                    <a:ext uri="{9D8B030D-6E8A-4147-A177-3AD203B41FA5}">
                      <a16:colId xmlns:a16="http://schemas.microsoft.com/office/drawing/2014/main" val="2174307628"/>
                    </a:ext>
                  </a:extLst>
                </a:gridCol>
                <a:gridCol w="703233">
                  <a:extLst>
                    <a:ext uri="{9D8B030D-6E8A-4147-A177-3AD203B41FA5}">
                      <a16:colId xmlns:a16="http://schemas.microsoft.com/office/drawing/2014/main" val="3914499830"/>
                    </a:ext>
                  </a:extLst>
                </a:gridCol>
              </a:tblGrid>
              <a:tr h="1697247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Медициналық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ұйымның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бюджетінің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тиімді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пайдалануы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400" b="1" i="0" u="none" strike="noStrike" dirty="0">
                        <a:solidFill>
                          <a:srgbClr val="04617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Республиқалық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жергілікті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бюджеттен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бөлінген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қаражат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l" rtl="0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медициналық сақтандыру қоры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КЕАҚ 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Тегін медициналық қызметтің кепілдік берілген көлемі шеңберінде медициналық қызметтерді сатып алудың 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желтоқсан 2022 жылдың №С-1800022-</a:t>
                      </a:r>
                      <a:r>
                        <a:rPr lang="en-US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келісім шартымен  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759 191,4мың теңгеге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</a:p>
                    <a:p>
                      <a:pPr algn="l" rtl="0" fontAlgn="ctr"/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Міндетті әлеуметтік медициналық сақтандыру жүйесінде қызметтерді сатып алудың 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желтоқсан 2022жылғы №С-18-0123-00023-О келісім шарты бойынша 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125 413,1 теңгеге 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түзілді. </a:t>
                      </a:r>
                    </a:p>
                    <a:p>
                      <a:pPr algn="l" rtl="0" fontAlgn="ctr"/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884 604,5 мың теңгені </a:t>
                      </a:r>
                      <a:r>
                        <a:rPr lang="kk-KZ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құрайды.</a:t>
                      </a:r>
                      <a:endParaRPr lang="ru-RU" sz="12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4617B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7608251"/>
                  </a:ext>
                </a:extLst>
              </a:tr>
              <a:tr h="2752904">
                <a:tc gridSpan="4">
                  <a:txBody>
                    <a:bodyPr/>
                    <a:lstStyle/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Бөлінген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кірістер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Кіріс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12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айлық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996 243,5 </a:t>
                      </a:r>
                      <a:r>
                        <a:rPr lang="kk-KZ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расчетном счете на 01.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.2023 г.                  </a:t>
                      </a:r>
                      <a:r>
                        <a:rPr lang="kk-KZ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27 105,6 мың тенге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МКҚК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12</a:t>
                      </a:r>
                      <a:r>
                        <a:rPr lang="en-US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айлық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1 000 429,6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на расчетном счете на 01.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.2024 г.                                        22 919,6 </a:t>
                      </a:r>
                      <a:r>
                        <a:rPr lang="kk-KZ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 тенге</a:t>
                      </a:r>
                      <a:endParaRPr lang="ru-RU" sz="1400" b="1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Салық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міндеттемелер</a:t>
                      </a:r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84 962,2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 таза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табыстан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бюджетке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төленген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kk-KZ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өлем    </a:t>
                      </a:r>
                      <a:r>
                        <a:rPr lang="kk-KZ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1 994,3 мың теңге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Жеке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45 076,5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еңге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lvl="1"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Әлеуметтік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салық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37 432,4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Жер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                         12,8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Көлік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                         66,2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Мүлік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салығы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                       371,5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lvl="1" algn="l" rtl="0" fontAlgn="ctr"/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Қоршаған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ортаға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эмиссиялар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үшін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8,4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b"/>
                </a:tc>
                <a:extLst>
                  <a:ext uri="{0D108BD9-81ED-4DB2-BD59-A6C34878D82A}">
                    <a16:rowId xmlns:a16="http://schemas.microsoft.com/office/drawing/2014/main" val="3809801720"/>
                  </a:ext>
                </a:extLst>
              </a:tr>
              <a:tr h="9130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Ерекшеліктердің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нақтыланған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жоспары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жылғы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мы</a:t>
                      </a:r>
                      <a:r>
                        <a:rPr lang="kk-KZ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МКҚК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Төленген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міндеттемелер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(2023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жылды</a:t>
                      </a:r>
                      <a:r>
                        <a:rPr lang="kk-KZ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 айы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924"/>
                  </a:ext>
                </a:extLst>
              </a:tr>
              <a:tr h="2494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1 005 976,5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1 000 429,6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287196"/>
                  </a:ext>
                </a:extLst>
              </a:tr>
              <a:tr h="2494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Еңбекақы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қоры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111,112,113,121,122,124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742 702,3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736 551,4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658669"/>
                  </a:ext>
                </a:extLst>
              </a:tr>
              <a:tr h="4745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Қызметкерлерді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міндетті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сақтандыру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жарналары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(123)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90821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2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409833"/>
              </p:ext>
            </p:extLst>
          </p:nvPr>
        </p:nvGraphicFramePr>
        <p:xfrm>
          <a:off x="142845" y="1239053"/>
          <a:ext cx="8821643" cy="535829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0723">
                  <a:extLst>
                    <a:ext uri="{9D8B030D-6E8A-4147-A177-3AD203B41FA5}">
                      <a16:colId xmlns:a16="http://schemas.microsoft.com/office/drawing/2014/main" val="759454487"/>
                    </a:ext>
                  </a:extLst>
                </a:gridCol>
                <a:gridCol w="4581521">
                  <a:extLst>
                    <a:ext uri="{9D8B030D-6E8A-4147-A177-3AD203B41FA5}">
                      <a16:colId xmlns:a16="http://schemas.microsoft.com/office/drawing/2014/main" val="2850410897"/>
                    </a:ext>
                  </a:extLst>
                </a:gridCol>
                <a:gridCol w="1565131">
                  <a:extLst>
                    <a:ext uri="{9D8B030D-6E8A-4147-A177-3AD203B41FA5}">
                      <a16:colId xmlns:a16="http://schemas.microsoft.com/office/drawing/2014/main" val="2134160195"/>
                    </a:ext>
                  </a:extLst>
                </a:gridCol>
                <a:gridCol w="1425755">
                  <a:extLst>
                    <a:ext uri="{9D8B030D-6E8A-4147-A177-3AD203B41FA5}">
                      <a16:colId xmlns:a16="http://schemas.microsoft.com/office/drawing/2014/main" val="4242250854"/>
                    </a:ext>
                  </a:extLst>
                </a:gridCol>
                <a:gridCol w="708513">
                  <a:extLst>
                    <a:ext uri="{9D8B030D-6E8A-4147-A177-3AD203B41FA5}">
                      <a16:colId xmlns:a16="http://schemas.microsoft.com/office/drawing/2014/main" val="1300559146"/>
                    </a:ext>
                  </a:extLst>
                </a:gridCol>
              </a:tblGrid>
              <a:tr h="13447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Ерекшеліктердің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нақтыланған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қаржыландыру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жоспары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жылғы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жоспар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мы</a:t>
                      </a:r>
                      <a:r>
                        <a:rPr lang="kk-KZ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МКҚК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бойынша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</a:t>
                      </a:r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жылды</a:t>
                      </a:r>
                      <a:r>
                        <a:rPr lang="kk-KZ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ң</a:t>
                      </a:r>
                      <a:r>
                        <a:rPr lang="kk-KZ" sz="12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 айы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мың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10"/>
                        </a:spcBef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Материалдық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шығындар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(141,142,144,149)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74 831,6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75 234,4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408509"/>
                  </a:ext>
                </a:extLst>
              </a:tr>
              <a:tr h="2801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соның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Азық-түлік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қызметкерлерге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сүт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(141)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484,0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483,4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02330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4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Дәрі-дәрмектерге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(142)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68 124,5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68 123,4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527018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  <a:endParaRPr lang="ru-RU" sz="14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Жанар-жағармай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(144)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1 905,0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4378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3.4.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босалқыларды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сатып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алу</a:t>
                      </a:r>
                      <a:r>
                        <a:rPr lang="ru-RU" sz="1200" b="1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(149)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4 318,1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4 722,7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2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82" marR="8282" marT="8282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619445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10"/>
                        </a:spcBef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АРВ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препараттары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(142АРВ)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119 029,0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118 560,5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30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10"/>
                        </a:spcBef>
                      </a:pP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жұмыстарға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(151, 152, 159)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соның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58 238,0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61 500,3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  <a:endParaRPr lang="en-US" sz="1400" b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5.1.</a:t>
                      </a:r>
                      <a:endParaRPr lang="ru-RU" sz="14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Коммуналдық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қызметтерді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(151)</a:t>
                      </a: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13 026,8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13 691,3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5.2.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Байланыс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қызметтеріне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(152)</a:t>
                      </a: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358,0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411,0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114,8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5.3.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қызметтер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жұмыстарға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ақы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(159)</a:t>
                      </a: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44 853,1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47 398,0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105,6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4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соның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Науқастарды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тамақпен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қамтамасыз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28 303,7</a:t>
                      </a:r>
                      <a:endParaRPr lang="en-US" sz="1200" b="1" i="1" u="none" strike="noStrike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27 366,03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Бірлік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бағасы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Балалар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1771,37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1771,37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1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>
                        <a:spcBef>
                          <a:spcPts val="10"/>
                        </a:spcBef>
                      </a:pP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Бірлік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бағасы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Ересектер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теңге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1396,87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1396,87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85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spcBef>
                          <a:spcPts val="10"/>
                        </a:spcBef>
                      </a:pP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Іссапар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шығыстары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салықтар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бюджетке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төленетін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міндетті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төлемдер</a:t>
                      </a: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(161, 169)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3 288,2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2 789,9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75" marR="8375" marT="837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91264" cy="595444"/>
          </a:xfrm>
        </p:spPr>
        <p:txBody>
          <a:bodyPr>
            <a:normAutofit fontScale="90000"/>
          </a:bodyPr>
          <a:lstStyle/>
          <a:p>
            <a:r>
              <a:rPr lang="kk-KZ" sz="4400" b="1" dirty="0" smtClean="0"/>
              <a:t/>
            </a:r>
            <a:br>
              <a:rPr lang="kk-KZ" sz="4400" b="1" dirty="0" smtClean="0"/>
            </a:b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4.Материалдық-техниқалық база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42984"/>
            <a:ext cx="8435280" cy="51816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kk-KZ" dirty="0" smtClean="0"/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УДТ  Logig 5GE medcal Systems Korea CO LTD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Автоматты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гематологиялық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анализатор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Sismex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Автоматты биохимиялық анализатор. «Сапфир-400»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ИФА анализатор</a:t>
            </a: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Физиоаппараты ( 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перечислить Биоптрон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Электрокардиограф 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TL-08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Электрокардиограф 12-канальный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ECG-1012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Стом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атологиялық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аспабы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Дарта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рентген аппараты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Mobile Art Plus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ИВЛ аппарат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Galileo Gold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Автокөлік – 3 дана</a:t>
            </a:r>
          </a:p>
          <a:p>
            <a:pPr marL="0" indent="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Жоғарыдағы техникалар тиімді пайдаланылуда.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152128"/>
          </a:xfrm>
        </p:spPr>
        <p:txBody>
          <a:bodyPr>
            <a:normAutofit fontScale="90000"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5.Меморандумның негізгі көрсеткіштері мен мақсатты индикаторлардың орындалуы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561392"/>
              </p:ext>
            </p:extLst>
          </p:nvPr>
        </p:nvGraphicFramePr>
        <p:xfrm>
          <a:off x="251520" y="1700808"/>
          <a:ext cx="8640959" cy="4700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6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5">
                  <a:extLst>
                    <a:ext uri="{9D8B030D-6E8A-4147-A177-3AD203B41FA5}">
                      <a16:colId xmlns:a16="http://schemas.microsoft.com/office/drawing/2014/main" val="844158139"/>
                    </a:ext>
                  </a:extLst>
                </a:gridCol>
              </a:tblGrid>
              <a:tr h="4357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6840" algn="l"/>
                        </a:tabLs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200" b="1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ндикатор</a:t>
                      </a:r>
                      <a:r>
                        <a:rPr lang="kk-KZ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лардың атауы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Ақпарат көзі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/ </a:t>
                      </a:r>
                      <a:r>
                        <a:rPr lang="kk-KZ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өлшем бірлігі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жоспар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                              факт 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бойынша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ай 2023 ж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  бойынша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74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16840" algn="l"/>
                        </a:tabLst>
                      </a:pPr>
                      <a:r>
                        <a:rPr lang="kk-KZ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Медицина ұйымы сайтының жұмыс істеуі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Кабинет</a:t>
                      </a:r>
                      <a:r>
                        <a:rPr lang="kk-KZ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тік зерттеу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Болу</a:t>
                      </a:r>
                      <a:r>
                        <a:rPr lang="kk-KZ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керек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Ukoanamenbala.kz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Ukoanamenbala.kz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743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Ұзақ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мерзімді кредиторлық қарыз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ОҚО ДСБ ақпарат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Болмау керек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66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Есепті  кезеңдегі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негізделген шағымдар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ТД ККМФД 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ұйымында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тіркелген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2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шағымдар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Болмау керек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74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Аурухана</a:t>
                      </a:r>
                      <a:r>
                        <a:rPr lang="kk-KZ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іші инфекциясы көрсеткіштері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Жұқпалы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аурулардың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есеп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журналы  форма </a:t>
                      </a: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№060/е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660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Есепті  кезеңде жұқпалы науқастардың өлімінің  үлесі 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Есеп деректері,стационарлық науқастың медициналық картасы форма №003у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Динамикада төмендеуі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711">
                <a:tc rowSpan="2"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Ішек инфекциясы салдарынан  балалар өлімі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Есепті деректер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 стационар</a:t>
                      </a:r>
                      <a:r>
                        <a:rPr lang="kk-KZ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лық науқастың медициналық картасы 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форма №003/у, </a:t>
                      </a:r>
                      <a:r>
                        <a:rPr lang="ru-RU" sz="12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статисти</a:t>
                      </a:r>
                      <a:r>
                        <a:rPr lang="kk-KZ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калық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карта</a:t>
                      </a:r>
                      <a:r>
                        <a:rPr lang="kk-KZ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сы</a:t>
                      </a:r>
                      <a:r>
                        <a:rPr lang="ru-RU" sz="12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форма №3066/у. 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Патологоанатоми</a:t>
                      </a:r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ялық қорытынды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Динамикада төмендеуі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1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r>
                        <a:rPr kumimoji="0" lang="kk-K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Динамикада төмендеуі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kk-K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Жоқ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055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ЖРВИ-дан(ОРВИ) балалар өлімі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127794"/>
                  </a:ext>
                </a:extLst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8699</TotalTime>
  <Words>1706</Words>
  <Application>Microsoft Office PowerPoint</Application>
  <PresentationFormat>Экран (4:3)</PresentationFormat>
  <Paragraphs>512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 Unicode MS</vt:lpstr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               Шымкент қаласының Денсаулық сақтау басқармасының «Ана мен бала» оңалту орталығы МКҚК</vt:lpstr>
      <vt:lpstr>«Ана мен бала» оңалту орталығы МКҚК      </vt:lpstr>
      <vt:lpstr>Презентация PowerPoint</vt:lpstr>
      <vt:lpstr> 2. Мамандар бөлімі  </vt:lpstr>
      <vt:lpstr> Медициналық мекемелерде  оқыған   медицина  қызметкерлері </vt:lpstr>
      <vt:lpstr>Презентация PowerPoint</vt:lpstr>
      <vt:lpstr>Презентация PowerPoint</vt:lpstr>
      <vt:lpstr> 4.Материалдық-техниқалық база</vt:lpstr>
      <vt:lpstr>5.Меморандумның негізгі көрсеткіштері мен мақсатты индикаторлардың орындалуы</vt:lpstr>
      <vt:lpstr> 6. Басымды бағыттар бойынша атқарылған жұмыстар. Аурухананың сапа көрсеткіштері. </vt:lpstr>
      <vt:lpstr>Презентация PowerPoint</vt:lpstr>
      <vt:lpstr>Презентация PowerPoint</vt:lpstr>
      <vt:lpstr>7. Цифровизация</vt:lpstr>
      <vt:lpstr>8. МӘМС бойынша 12 ай 2023 жылғы атқарылған жұмыстар:</vt:lpstr>
      <vt:lpstr>9.Ішкі аудит комиссиясы жұмыстарының мониторингі</vt:lpstr>
      <vt:lpstr>11. Өзекті  мәселелер </vt:lpstr>
      <vt:lpstr>12.   2024 жылға жұмыс жоспары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ММ «Ана  мен  бала » Облыстық  оңалту     орталығының</dc:title>
  <dc:creator>user</dc:creator>
  <cp:lastModifiedBy>User</cp:lastModifiedBy>
  <cp:revision>560</cp:revision>
  <cp:lastPrinted>2024-01-21T09:07:09Z</cp:lastPrinted>
  <dcterms:modified xsi:type="dcterms:W3CDTF">2024-04-22T04:47:28Z</dcterms:modified>
</cp:coreProperties>
</file>